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9" r:id="rId4"/>
    <p:sldId id="260" r:id="rId5"/>
    <p:sldId id="261" r:id="rId6"/>
    <p:sldId id="262" r:id="rId7"/>
    <p:sldId id="264" r:id="rId8"/>
    <p:sldId id="265" r:id="rId9"/>
    <p:sldId id="266"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284"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3DB234-41C8-4596-BFAF-34ACF6A5CBFE}" type="datetimeFigureOut">
              <a:rPr lang="en-US" smtClean="0"/>
              <a:pPr/>
              <a:t>3/8/2015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6BB804-064D-4D35-B8F0-14474F0E2F9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3DB234-41C8-4596-BFAF-34ACF6A5CBFE}" type="datetimeFigureOut">
              <a:rPr lang="en-US" smtClean="0"/>
              <a:pPr/>
              <a:t>3/8/2015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6BB804-064D-4D35-B8F0-14474F0E2F9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3DB234-41C8-4596-BFAF-34ACF6A5CBFE}" type="datetimeFigureOut">
              <a:rPr lang="en-US" smtClean="0"/>
              <a:pPr/>
              <a:t>3/8/2015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6BB804-064D-4D35-B8F0-14474F0E2F9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B2411B4-E8DC-4E82-A54B-AAAF8492050F}" type="datetimeFigureOut">
              <a:rPr lang="en-US">
                <a:solidFill>
                  <a:prstClr val="black">
                    <a:tint val="75000"/>
                  </a:prstClr>
                </a:solidFill>
              </a:rPr>
              <a:pPr/>
              <a:t>3/8/2015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37B0683-10D5-4EDE-9E7F-2F5CA6F73FDD}" type="slidenum">
              <a:rPr lang="en-US">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2411B4-E8DC-4E82-A54B-AAAF8492050F}" type="datetimeFigureOut">
              <a:rPr lang="en-US">
                <a:solidFill>
                  <a:prstClr val="black">
                    <a:tint val="75000"/>
                  </a:prstClr>
                </a:solidFill>
              </a:rPr>
              <a:pPr/>
              <a:t>3/8/2015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37B0683-10D5-4EDE-9E7F-2F5CA6F73FDD}" type="slidenum">
              <a:rPr lang="en-US">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2411B4-E8DC-4E82-A54B-AAAF8492050F}" type="datetimeFigureOut">
              <a:rPr lang="en-US">
                <a:solidFill>
                  <a:prstClr val="black">
                    <a:tint val="75000"/>
                  </a:prstClr>
                </a:solidFill>
              </a:rPr>
              <a:pPr/>
              <a:t>3/8/2015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37B0683-10D5-4EDE-9E7F-2F5CA6F73FDD}" type="slidenum">
              <a:rPr lang="en-US">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B2411B4-E8DC-4E82-A54B-AAAF8492050F}" type="datetimeFigureOut">
              <a:rPr lang="en-US">
                <a:solidFill>
                  <a:prstClr val="black">
                    <a:tint val="75000"/>
                  </a:prstClr>
                </a:solidFill>
              </a:rPr>
              <a:pPr/>
              <a:t>3/8/2015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37B0683-10D5-4EDE-9E7F-2F5CA6F73FDD}" type="slidenum">
              <a:rPr lang="en-US">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B2411B4-E8DC-4E82-A54B-AAAF8492050F}" type="datetimeFigureOut">
              <a:rPr lang="en-US">
                <a:solidFill>
                  <a:prstClr val="black">
                    <a:tint val="75000"/>
                  </a:prstClr>
                </a:solidFill>
              </a:rPr>
              <a:pPr/>
              <a:t>3/8/2015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737B0683-10D5-4EDE-9E7F-2F5CA6F73FDD}" type="slidenum">
              <a:rPr lang="en-US">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2411B4-E8DC-4E82-A54B-AAAF8492050F}" type="datetimeFigureOut">
              <a:rPr lang="en-US">
                <a:solidFill>
                  <a:prstClr val="black">
                    <a:tint val="75000"/>
                  </a:prstClr>
                </a:solidFill>
              </a:rPr>
              <a:pPr/>
              <a:t>3/8/2015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737B0683-10D5-4EDE-9E7F-2F5CA6F73FDD}" type="slidenum">
              <a:rPr lang="en-US">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2411B4-E8DC-4E82-A54B-AAAF8492050F}" type="datetimeFigureOut">
              <a:rPr lang="en-US">
                <a:solidFill>
                  <a:prstClr val="black">
                    <a:tint val="75000"/>
                  </a:prstClr>
                </a:solidFill>
              </a:rPr>
              <a:pPr/>
              <a:t>3/8/2015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37B0683-10D5-4EDE-9E7F-2F5CA6F73FDD}" type="slidenum">
              <a:rPr lang="en-US">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2411B4-E8DC-4E82-A54B-AAAF8492050F}" type="datetimeFigureOut">
              <a:rPr lang="en-US">
                <a:solidFill>
                  <a:prstClr val="black">
                    <a:tint val="75000"/>
                  </a:prstClr>
                </a:solidFill>
              </a:rPr>
              <a:pPr/>
              <a:t>3/8/2015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37B0683-10D5-4EDE-9E7F-2F5CA6F73FDD}" type="slidenum">
              <a:rPr lang="en-US">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3DB234-41C8-4596-BFAF-34ACF6A5CBFE}" type="datetimeFigureOut">
              <a:rPr lang="en-US" smtClean="0"/>
              <a:pPr/>
              <a:t>3/8/2015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6BB804-064D-4D35-B8F0-14474F0E2F97}"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2411B4-E8DC-4E82-A54B-AAAF8492050F}" type="datetimeFigureOut">
              <a:rPr lang="en-US">
                <a:solidFill>
                  <a:prstClr val="black">
                    <a:tint val="75000"/>
                  </a:prstClr>
                </a:solidFill>
              </a:rPr>
              <a:pPr/>
              <a:t>3/8/2015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37B0683-10D5-4EDE-9E7F-2F5CA6F73FDD}" type="slidenum">
              <a:rPr lang="en-US">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2411B4-E8DC-4E82-A54B-AAAF8492050F}" type="datetimeFigureOut">
              <a:rPr lang="en-US">
                <a:solidFill>
                  <a:prstClr val="black">
                    <a:tint val="75000"/>
                  </a:prstClr>
                </a:solidFill>
              </a:rPr>
              <a:pPr/>
              <a:t>3/8/2015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37B0683-10D5-4EDE-9E7F-2F5CA6F73FDD}" type="slidenum">
              <a:rPr lang="en-US">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2411B4-E8DC-4E82-A54B-AAAF8492050F}" type="datetimeFigureOut">
              <a:rPr lang="en-US">
                <a:solidFill>
                  <a:prstClr val="black">
                    <a:tint val="75000"/>
                  </a:prstClr>
                </a:solidFill>
              </a:rPr>
              <a:pPr/>
              <a:t>3/8/2015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37B0683-10D5-4EDE-9E7F-2F5CA6F73FDD}" type="slidenum">
              <a:rPr lang="en-US">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3DB234-41C8-4596-BFAF-34ACF6A5CBFE}" type="datetimeFigureOut">
              <a:rPr lang="en-US" smtClean="0"/>
              <a:pPr/>
              <a:t>3/8/2015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6BB804-064D-4D35-B8F0-14474F0E2F9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3DB234-41C8-4596-BFAF-34ACF6A5CBFE}" type="datetimeFigureOut">
              <a:rPr lang="en-US" smtClean="0"/>
              <a:pPr/>
              <a:t>3/8/2015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6BB804-064D-4D35-B8F0-14474F0E2F9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3DB234-41C8-4596-BFAF-34ACF6A5CBFE}" type="datetimeFigureOut">
              <a:rPr lang="en-US" smtClean="0"/>
              <a:pPr/>
              <a:t>3/8/2015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6BB804-064D-4D35-B8F0-14474F0E2F9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3DB234-41C8-4596-BFAF-34ACF6A5CBFE}" type="datetimeFigureOut">
              <a:rPr lang="en-US" smtClean="0"/>
              <a:pPr/>
              <a:t>3/8/2015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6BB804-064D-4D35-B8F0-14474F0E2F9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3DB234-41C8-4596-BFAF-34ACF6A5CBFE}" type="datetimeFigureOut">
              <a:rPr lang="en-US" smtClean="0"/>
              <a:pPr/>
              <a:t>3/8/2015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6BB804-064D-4D35-B8F0-14474F0E2F9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3DB234-41C8-4596-BFAF-34ACF6A5CBFE}" type="datetimeFigureOut">
              <a:rPr lang="en-US" smtClean="0"/>
              <a:pPr/>
              <a:t>3/8/2015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6BB804-064D-4D35-B8F0-14474F0E2F9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3DB234-41C8-4596-BFAF-34ACF6A5CBFE}" type="datetimeFigureOut">
              <a:rPr lang="en-US" smtClean="0"/>
              <a:pPr/>
              <a:t>3/8/2015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6BB804-064D-4D35-B8F0-14474F0E2F9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3DB234-41C8-4596-BFAF-34ACF6A5CBFE}" type="datetimeFigureOut">
              <a:rPr lang="en-US" smtClean="0"/>
              <a:pPr/>
              <a:t>3/8/2015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BB804-064D-4D35-B8F0-14474F0E2F9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2411B4-E8DC-4E82-A54B-AAAF8492050F}" type="datetimeFigureOut">
              <a:rPr lang="en-US">
                <a:solidFill>
                  <a:prstClr val="black">
                    <a:tint val="75000"/>
                  </a:prstClr>
                </a:solidFill>
              </a:rPr>
              <a:pPr/>
              <a:t>3/8/2015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7B0683-10D5-4EDE-9E7F-2F5CA6F73FDD}" type="slidenum">
              <a:rPr lang="en-US">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pic>
        <p:nvPicPr>
          <p:cNvPr id="5" name="Picture 4" descr="Chunk2.jpg"/>
          <p:cNvPicPr>
            <a:picLocks noChangeAspect="1"/>
          </p:cNvPicPr>
          <p:nvPr/>
        </p:nvPicPr>
        <p:blipFill>
          <a:blip r:embed="rId2" cstate="print"/>
          <a:stretch>
            <a:fillRect/>
          </a:stretch>
        </p:blipFill>
        <p:spPr>
          <a:xfrm>
            <a:off x="3046809" y="2286000"/>
            <a:ext cx="3049191" cy="3962400"/>
          </a:xfrm>
          <a:prstGeom prst="rect">
            <a:avLst/>
          </a:prstGeom>
          <a:ln w="76200">
            <a:solidFill>
              <a:schemeClr val="tx1"/>
            </a:solidFill>
          </a:ln>
        </p:spPr>
      </p:pic>
      <p:sp>
        <p:nvSpPr>
          <p:cNvPr id="6" name="TextBox 5"/>
          <p:cNvSpPr txBox="1"/>
          <p:nvPr/>
        </p:nvSpPr>
        <p:spPr>
          <a:xfrm>
            <a:off x="0" y="228600"/>
            <a:ext cx="9144000" cy="1785104"/>
          </a:xfrm>
          <a:prstGeom prst="rect">
            <a:avLst/>
          </a:prstGeom>
          <a:noFill/>
        </p:spPr>
        <p:txBody>
          <a:bodyPr wrap="square" rtlCol="0">
            <a:spAutoFit/>
          </a:bodyPr>
          <a:lstStyle/>
          <a:p>
            <a:pPr algn="ctr"/>
            <a:r>
              <a:rPr lang="en-US" sz="4800" b="1" dirty="0" smtClean="0"/>
              <a:t>Let’s </a:t>
            </a:r>
            <a:r>
              <a:rPr lang="en-US" sz="5400" b="1" dirty="0" smtClean="0">
                <a:latin typeface="AR CHRISTY" pitchFamily="2" charset="0"/>
              </a:rPr>
              <a:t>Chunk</a:t>
            </a:r>
            <a:r>
              <a:rPr lang="en-US" sz="4800" b="1" dirty="0" smtClean="0"/>
              <a:t> it up!</a:t>
            </a:r>
          </a:p>
          <a:p>
            <a:pPr algn="ctr"/>
            <a:r>
              <a:rPr lang="en-US" sz="2800" b="1" dirty="0" err="1" smtClean="0"/>
              <a:t>Noden’s</a:t>
            </a:r>
            <a:r>
              <a:rPr lang="en-US" sz="2800" b="1" dirty="0" smtClean="0"/>
              <a:t> “Painting with the Noun Collage” (p. 103 – 104)</a:t>
            </a:r>
          </a:p>
          <a:p>
            <a:pPr algn="ctr"/>
            <a:r>
              <a:rPr lang="en-US" sz="2800" b="1" dirty="0" smtClean="0"/>
              <a:t> Megan M. Springs: 10th Grade English</a:t>
            </a:r>
            <a:endParaRPr lang="en-US" sz="28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000" b="-1000"/>
          </a:stretch>
        </a:blipFill>
        <a:effectLst/>
      </p:bgPr>
    </p:bg>
    <p:spTree>
      <p:nvGrpSpPr>
        <p:cNvPr id="1" name=""/>
        <p:cNvGrpSpPr/>
        <p:nvPr/>
      </p:nvGrpSpPr>
      <p:grpSpPr>
        <a:xfrm>
          <a:off x="0" y="0"/>
          <a:ext cx="0" cy="0"/>
          <a:chOff x="0" y="0"/>
          <a:chExt cx="0" cy="0"/>
        </a:xfrm>
      </p:grpSpPr>
      <p:sp>
        <p:nvSpPr>
          <p:cNvPr id="4" name="TextBox 3"/>
          <p:cNvSpPr txBox="1"/>
          <p:nvPr/>
        </p:nvSpPr>
        <p:spPr>
          <a:xfrm>
            <a:off x="457200" y="762000"/>
            <a:ext cx="8229600" cy="5262979"/>
          </a:xfrm>
          <a:prstGeom prst="rect">
            <a:avLst/>
          </a:prstGeom>
          <a:solidFill>
            <a:schemeClr val="bg1"/>
          </a:solidFill>
          <a:ln w="38100">
            <a:solidFill>
              <a:schemeClr val="tx1"/>
            </a:solidFill>
          </a:ln>
        </p:spPr>
        <p:txBody>
          <a:bodyPr wrap="square" rtlCol="0">
            <a:spAutoFit/>
          </a:bodyPr>
          <a:lstStyle/>
          <a:p>
            <a:endParaRPr lang="en-US" sz="1200" b="1" dirty="0">
              <a:solidFill>
                <a:prstClr val="black"/>
              </a:solidFill>
            </a:endParaRPr>
          </a:p>
          <a:p>
            <a:r>
              <a:rPr lang="en-US" sz="2400" b="1" dirty="0" smtClean="0">
                <a:solidFill>
                  <a:prstClr val="black"/>
                </a:solidFill>
              </a:rPr>
              <a:t>Happy Wednesday!</a:t>
            </a:r>
            <a:endParaRPr lang="en-US" sz="2400" b="1" dirty="0">
              <a:solidFill>
                <a:prstClr val="black"/>
              </a:solidFill>
            </a:endParaRPr>
          </a:p>
          <a:p>
            <a:endParaRPr lang="en-US" sz="1200" b="1" dirty="0">
              <a:solidFill>
                <a:prstClr val="black"/>
              </a:solidFill>
            </a:endParaRPr>
          </a:p>
          <a:p>
            <a:r>
              <a:rPr lang="en-US" sz="2400" b="1" dirty="0">
                <a:solidFill>
                  <a:prstClr val="black"/>
                </a:solidFill>
              </a:rPr>
              <a:t>Please take your regularly assigned seat. Make sure that you are unplugged, turned off, and put away before class begins.  </a:t>
            </a:r>
            <a:r>
              <a:rPr lang="en-US" sz="2400" b="1" dirty="0">
                <a:solidFill>
                  <a:prstClr val="black"/>
                </a:solidFill>
                <a:sym typeface="Wingdings" pitchFamily="2" charset="2"/>
              </a:rPr>
              <a:t></a:t>
            </a:r>
          </a:p>
          <a:p>
            <a:endParaRPr lang="en-US" sz="2400" b="1" dirty="0">
              <a:solidFill>
                <a:prstClr val="black"/>
              </a:solidFill>
              <a:sym typeface="Wingdings" pitchFamily="2" charset="2"/>
            </a:endParaRPr>
          </a:p>
          <a:p>
            <a:r>
              <a:rPr lang="en-US" sz="2400" b="1" dirty="0">
                <a:solidFill>
                  <a:prstClr val="black"/>
                </a:solidFill>
                <a:sym typeface="Wingdings" pitchFamily="2" charset="2"/>
              </a:rPr>
              <a:t>What you will need: </a:t>
            </a:r>
          </a:p>
          <a:p>
            <a:pPr lvl="1">
              <a:buFont typeface="Wingdings" pitchFamily="2" charset="2"/>
              <a:buChar char="ü"/>
            </a:pPr>
            <a:r>
              <a:rPr lang="en-US" sz="2400" b="1" dirty="0">
                <a:solidFill>
                  <a:prstClr val="black"/>
                </a:solidFill>
                <a:sym typeface="Wingdings" pitchFamily="2" charset="2"/>
              </a:rPr>
              <a:t>Pencil</a:t>
            </a:r>
          </a:p>
          <a:p>
            <a:pPr lvl="1">
              <a:buFont typeface="Wingdings" pitchFamily="2" charset="2"/>
              <a:buChar char="ü"/>
            </a:pPr>
            <a:r>
              <a:rPr lang="en-US" sz="2400" b="1" dirty="0" smtClean="0">
                <a:solidFill>
                  <a:prstClr val="black"/>
                </a:solidFill>
                <a:sym typeface="Wingdings" pitchFamily="2" charset="2"/>
              </a:rPr>
              <a:t>Paper</a:t>
            </a:r>
            <a:endParaRPr lang="en-US" sz="2400" b="1" dirty="0">
              <a:solidFill>
                <a:prstClr val="black"/>
              </a:solidFill>
              <a:sym typeface="Wingdings" pitchFamily="2" charset="2"/>
            </a:endParaRPr>
          </a:p>
          <a:p>
            <a:endParaRPr lang="en-US" sz="2400" b="1" dirty="0">
              <a:solidFill>
                <a:prstClr val="black"/>
              </a:solidFill>
              <a:sym typeface="Wingdings" pitchFamily="2" charset="2"/>
            </a:endParaRPr>
          </a:p>
          <a:p>
            <a:r>
              <a:rPr lang="en-US" sz="2400" b="1" dirty="0">
                <a:solidFill>
                  <a:srgbClr val="FF0000"/>
                </a:solidFill>
                <a:sym typeface="Wingdings" pitchFamily="2" charset="2"/>
              </a:rPr>
              <a:t>As you wait for class to begin, please complete the following:</a:t>
            </a:r>
          </a:p>
          <a:p>
            <a:pPr marL="457200" indent="-457200">
              <a:buFontTx/>
              <a:buAutoNum type="arabicPeriod"/>
            </a:pPr>
            <a:r>
              <a:rPr lang="en-US" sz="2400" b="1" dirty="0">
                <a:solidFill>
                  <a:prstClr val="black"/>
                </a:solidFill>
              </a:rPr>
              <a:t>Please take out a piece of paper for note taking. </a:t>
            </a:r>
          </a:p>
          <a:p>
            <a:pPr marL="457200" indent="-457200">
              <a:buFontTx/>
              <a:buAutoNum type="arabicPeriod"/>
            </a:pPr>
            <a:r>
              <a:rPr lang="en-US" sz="2400" b="1" dirty="0" smtClean="0">
                <a:solidFill>
                  <a:prstClr val="black"/>
                </a:solidFill>
              </a:rPr>
              <a:t>You do not have to use MLA format for this lesson activity.</a:t>
            </a:r>
            <a:endParaRPr lang="en-US" sz="2400" b="1" dirty="0">
              <a:solidFill>
                <a:prstClr val="black"/>
              </a:solidFill>
            </a:endParaRPr>
          </a:p>
          <a:p>
            <a:endParaRPr lang="en-US" sz="2400" b="1" dirty="0">
              <a:solidFill>
                <a:srgbClr val="FF0000"/>
              </a:solidFill>
            </a:endParaRPr>
          </a:p>
          <a:p>
            <a:endParaRPr lang="en-US" sz="1200" b="1" dirty="0">
              <a:solidFill>
                <a:prstClr val="black"/>
              </a:solidFill>
            </a:endParaRPr>
          </a:p>
          <a:p>
            <a:endParaRPr lang="en-US" sz="1200" b="1" dirty="0">
              <a:solidFill>
                <a:prstClr val="black"/>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10" name="TextBox 9"/>
          <p:cNvSpPr txBox="1"/>
          <p:nvPr/>
        </p:nvSpPr>
        <p:spPr>
          <a:xfrm>
            <a:off x="457200" y="413802"/>
            <a:ext cx="8229600" cy="5940088"/>
          </a:xfrm>
          <a:prstGeom prst="rect">
            <a:avLst/>
          </a:prstGeom>
          <a:solidFill>
            <a:schemeClr val="bg1"/>
          </a:solidFill>
          <a:ln w="38100">
            <a:solidFill>
              <a:schemeClr val="tx1"/>
            </a:solidFill>
          </a:ln>
        </p:spPr>
        <p:txBody>
          <a:bodyPr wrap="square" rtlCol="0">
            <a:spAutoFit/>
          </a:bodyPr>
          <a:lstStyle/>
          <a:p>
            <a:endParaRPr lang="en-US" sz="1200" b="1" dirty="0">
              <a:solidFill>
                <a:prstClr val="black"/>
              </a:solidFill>
            </a:endParaRPr>
          </a:p>
          <a:p>
            <a:pPr algn="ctr"/>
            <a:r>
              <a:rPr lang="en-US" sz="3200" b="1" dirty="0" smtClean="0"/>
              <a:t>Painting Your Setting</a:t>
            </a:r>
          </a:p>
          <a:p>
            <a:endParaRPr lang="en-US" sz="1200" b="1" dirty="0"/>
          </a:p>
          <a:p>
            <a:r>
              <a:rPr lang="en-US" sz="3200" b="1" dirty="0" smtClean="0"/>
              <a:t>A setting:</a:t>
            </a:r>
          </a:p>
          <a:p>
            <a:endParaRPr lang="en-US" sz="1200" b="1" dirty="0"/>
          </a:p>
          <a:p>
            <a:pPr marL="514350" indent="-514350">
              <a:buAutoNum type="arabicPeriod"/>
            </a:pPr>
            <a:r>
              <a:rPr lang="en-US" sz="2800" b="1" dirty="0" smtClean="0"/>
              <a:t>Tells the reader where “they” are as they personally experience the story </a:t>
            </a:r>
          </a:p>
          <a:p>
            <a:pPr marL="514350" indent="-514350">
              <a:buAutoNum type="arabicPeriod"/>
            </a:pPr>
            <a:r>
              <a:rPr lang="en-US" sz="2800" b="1" dirty="0" smtClean="0"/>
              <a:t>Gives the reader special insights about the characters in the story</a:t>
            </a:r>
          </a:p>
          <a:p>
            <a:pPr marL="514350" indent="-514350">
              <a:buAutoNum type="arabicPeriod"/>
            </a:pPr>
            <a:r>
              <a:rPr lang="en-US" sz="2800" b="1" dirty="0" smtClean="0"/>
              <a:t>Clues the reader into your tone: how you (the author) feel about the plot, characters, and even topics you write about</a:t>
            </a:r>
          </a:p>
          <a:p>
            <a:pPr marL="514350" indent="-514350">
              <a:buAutoNum type="arabicPeriod"/>
            </a:pPr>
            <a:r>
              <a:rPr lang="en-US" sz="2800" b="1" dirty="0" smtClean="0"/>
              <a:t>Helps suggest mood to the reader: how they should feel about certain characters or events (plot) within the story.</a:t>
            </a:r>
            <a:endParaRPr lang="en-US" sz="1200" b="1" dirty="0">
              <a:solidFill>
                <a:prstClr val="black"/>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10" name="TextBox 9"/>
          <p:cNvSpPr txBox="1"/>
          <p:nvPr/>
        </p:nvSpPr>
        <p:spPr>
          <a:xfrm>
            <a:off x="457200" y="413802"/>
            <a:ext cx="8229600" cy="5878532"/>
          </a:xfrm>
          <a:prstGeom prst="rect">
            <a:avLst/>
          </a:prstGeom>
          <a:solidFill>
            <a:schemeClr val="bg1"/>
          </a:solidFill>
          <a:ln w="38100">
            <a:solidFill>
              <a:schemeClr val="tx1"/>
            </a:solidFill>
          </a:ln>
        </p:spPr>
        <p:txBody>
          <a:bodyPr wrap="square" rtlCol="0">
            <a:spAutoFit/>
          </a:bodyPr>
          <a:lstStyle/>
          <a:p>
            <a:endParaRPr lang="en-US" sz="1200" b="1" dirty="0">
              <a:solidFill>
                <a:prstClr val="black"/>
              </a:solidFill>
            </a:endParaRPr>
          </a:p>
          <a:p>
            <a:pPr algn="ctr"/>
            <a:r>
              <a:rPr lang="en-US" sz="3200" b="1" dirty="0" smtClean="0"/>
              <a:t>Let’s Make a Lists:</a:t>
            </a:r>
            <a:endParaRPr lang="en-US" sz="3200" b="1" dirty="0"/>
          </a:p>
          <a:p>
            <a:r>
              <a:rPr lang="en-US" sz="3200" b="1" dirty="0" smtClean="0"/>
              <a:t>What things might you expect to find in a junk yard?</a:t>
            </a:r>
          </a:p>
          <a:p>
            <a:endParaRPr lang="en-US" sz="3200" b="1" dirty="0"/>
          </a:p>
          <a:p>
            <a:endParaRPr lang="en-US" sz="3200" b="1" dirty="0" smtClean="0"/>
          </a:p>
          <a:p>
            <a:endParaRPr lang="en-US" sz="3200" b="1" dirty="0"/>
          </a:p>
          <a:p>
            <a:endParaRPr lang="en-US" sz="3200" b="1" dirty="0" smtClean="0"/>
          </a:p>
          <a:p>
            <a:endParaRPr lang="en-US" sz="3200" b="1" dirty="0"/>
          </a:p>
          <a:p>
            <a:endParaRPr lang="en-US" sz="3200" b="1" dirty="0" smtClean="0"/>
          </a:p>
          <a:p>
            <a:endParaRPr lang="en-US" sz="3200" b="1" dirty="0"/>
          </a:p>
          <a:p>
            <a:endParaRPr lang="en-US" sz="3200" b="1" dirty="0" smtClean="0"/>
          </a:p>
          <a:p>
            <a:endParaRPr lang="en-US" sz="12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10" name="TextBox 9"/>
          <p:cNvSpPr txBox="1"/>
          <p:nvPr/>
        </p:nvSpPr>
        <p:spPr>
          <a:xfrm>
            <a:off x="457200" y="228600"/>
            <a:ext cx="8229600" cy="6370975"/>
          </a:xfrm>
          <a:prstGeom prst="rect">
            <a:avLst/>
          </a:prstGeom>
          <a:solidFill>
            <a:schemeClr val="bg1"/>
          </a:solidFill>
          <a:ln w="38100">
            <a:solidFill>
              <a:schemeClr val="tx1"/>
            </a:solidFill>
          </a:ln>
        </p:spPr>
        <p:txBody>
          <a:bodyPr wrap="square" rtlCol="0">
            <a:spAutoFit/>
          </a:bodyPr>
          <a:lstStyle/>
          <a:p>
            <a:endParaRPr lang="en-US" sz="1200" b="1" dirty="0">
              <a:solidFill>
                <a:prstClr val="black"/>
              </a:solidFill>
            </a:endParaRPr>
          </a:p>
          <a:p>
            <a:pPr algn="ctr"/>
            <a:r>
              <a:rPr lang="en-US" sz="3200" b="1" dirty="0" smtClean="0"/>
              <a:t>Let’s Make a Lists:</a:t>
            </a:r>
          </a:p>
          <a:p>
            <a:r>
              <a:rPr lang="en-US" sz="3200" b="1" dirty="0" smtClean="0"/>
              <a:t>What things might you expect to find in a junk yard</a:t>
            </a:r>
            <a:r>
              <a:rPr lang="en-US" sz="3200" b="1" dirty="0" smtClean="0"/>
              <a:t>?</a:t>
            </a:r>
          </a:p>
          <a:p>
            <a:endParaRPr lang="en-US" sz="3200" b="1" dirty="0" smtClean="0"/>
          </a:p>
          <a:p>
            <a:endParaRPr lang="en-US" sz="3200" b="1" dirty="0"/>
          </a:p>
          <a:p>
            <a:endParaRPr lang="en-US" sz="3200" b="1" dirty="0" smtClean="0"/>
          </a:p>
          <a:p>
            <a:endParaRPr lang="en-US" sz="3200" b="1" dirty="0"/>
          </a:p>
          <a:p>
            <a:endParaRPr lang="en-US" sz="3200" b="1" dirty="0" smtClean="0"/>
          </a:p>
          <a:p>
            <a:endParaRPr lang="en-US" sz="3200" b="1" dirty="0"/>
          </a:p>
          <a:p>
            <a:endParaRPr lang="en-US" sz="3200" b="1" dirty="0" smtClean="0"/>
          </a:p>
          <a:p>
            <a:endParaRPr lang="en-US" sz="3200" b="1" dirty="0"/>
          </a:p>
          <a:p>
            <a:endParaRPr lang="en-US" sz="3200" b="1" dirty="0" smtClean="0"/>
          </a:p>
          <a:p>
            <a:endParaRPr lang="en-US" sz="1200" b="1" dirty="0"/>
          </a:p>
        </p:txBody>
      </p:sp>
      <p:sp>
        <p:nvSpPr>
          <p:cNvPr id="3" name="TextBox 2"/>
          <p:cNvSpPr txBox="1"/>
          <p:nvPr/>
        </p:nvSpPr>
        <p:spPr>
          <a:xfrm>
            <a:off x="457200" y="1981200"/>
            <a:ext cx="8077200" cy="4401205"/>
          </a:xfrm>
          <a:prstGeom prst="rect">
            <a:avLst/>
          </a:prstGeom>
          <a:noFill/>
        </p:spPr>
        <p:txBody>
          <a:bodyPr wrap="square" rtlCol="0">
            <a:spAutoFit/>
          </a:bodyPr>
          <a:lstStyle/>
          <a:p>
            <a:pPr algn="just"/>
            <a:r>
              <a:rPr lang="en-US" sz="2800" dirty="0" smtClean="0"/>
              <a:t>	“</a:t>
            </a:r>
            <a:r>
              <a:rPr lang="en-US" sz="2800" dirty="0" smtClean="0"/>
              <a:t>Seen in a junk yard. Dogs, chickens with few claws, brass fittings, T’s elbow, rust everywhere, bales of metal 1800 lbs., plumbing fixtures, bathtubs, sinks, water pumps, wheels, </a:t>
            </a:r>
            <a:r>
              <a:rPr lang="en-US" sz="2800" dirty="0" err="1" smtClean="0"/>
              <a:t>Fordson</a:t>
            </a:r>
            <a:r>
              <a:rPr lang="en-US" sz="2800" dirty="0" smtClean="0"/>
              <a:t> tractor, acetylene lamps for tractors, sewing machine, bell on dinghy, box of bolts (No.1), van, stove, auto stuff (No. 2), army trucks, cast iron body, hot dog stand, dinky engines, sprockets like watch parts, hinge all taken apart on building side, motorcycle radiators, George on the high army truck” (1945, 107).</a:t>
            </a:r>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10" name="TextBox 9"/>
          <p:cNvSpPr txBox="1"/>
          <p:nvPr/>
        </p:nvSpPr>
        <p:spPr>
          <a:xfrm>
            <a:off x="457200" y="381000"/>
            <a:ext cx="8229600" cy="4401205"/>
          </a:xfrm>
          <a:prstGeom prst="rect">
            <a:avLst/>
          </a:prstGeom>
          <a:solidFill>
            <a:schemeClr val="bg1"/>
          </a:solidFill>
          <a:ln w="38100">
            <a:solidFill>
              <a:schemeClr val="tx1"/>
            </a:solidFill>
          </a:ln>
        </p:spPr>
        <p:txBody>
          <a:bodyPr wrap="square" rtlCol="0">
            <a:spAutoFit/>
          </a:bodyPr>
          <a:lstStyle/>
          <a:p>
            <a:endParaRPr lang="en-US" sz="1200" b="1" dirty="0">
              <a:solidFill>
                <a:prstClr val="black"/>
              </a:solidFill>
            </a:endParaRPr>
          </a:p>
          <a:p>
            <a:endParaRPr lang="en-US" sz="3200" b="1" dirty="0"/>
          </a:p>
          <a:p>
            <a:endParaRPr lang="en-US" sz="3200" b="1" dirty="0" smtClean="0"/>
          </a:p>
          <a:p>
            <a:endParaRPr lang="en-US" sz="3200" b="1" dirty="0"/>
          </a:p>
          <a:p>
            <a:endParaRPr lang="en-US" sz="3200" b="1" dirty="0" smtClean="0"/>
          </a:p>
          <a:p>
            <a:endParaRPr lang="en-US" sz="3200" b="1" dirty="0"/>
          </a:p>
          <a:p>
            <a:endParaRPr lang="en-US" sz="3200" b="1" dirty="0" smtClean="0"/>
          </a:p>
          <a:p>
            <a:endParaRPr lang="en-US" sz="3200" b="1" dirty="0"/>
          </a:p>
          <a:p>
            <a:endParaRPr lang="en-US" sz="3200" b="1" dirty="0" smtClean="0"/>
          </a:p>
          <a:p>
            <a:endParaRPr lang="en-US" sz="1200" b="1" dirty="0"/>
          </a:p>
        </p:txBody>
      </p:sp>
      <p:sp>
        <p:nvSpPr>
          <p:cNvPr id="3" name="TextBox 2"/>
          <p:cNvSpPr txBox="1"/>
          <p:nvPr/>
        </p:nvSpPr>
        <p:spPr>
          <a:xfrm>
            <a:off x="533400" y="381000"/>
            <a:ext cx="8077200" cy="5262979"/>
          </a:xfrm>
          <a:prstGeom prst="rect">
            <a:avLst/>
          </a:prstGeom>
          <a:noFill/>
        </p:spPr>
        <p:txBody>
          <a:bodyPr wrap="square" rtlCol="0">
            <a:spAutoFit/>
          </a:bodyPr>
          <a:lstStyle/>
          <a:p>
            <a:pPr algn="just"/>
            <a:r>
              <a:rPr lang="en-US" sz="2800" dirty="0" smtClean="0"/>
              <a:t>	“</a:t>
            </a:r>
            <a:r>
              <a:rPr lang="en-US" sz="2800" dirty="0" smtClean="0"/>
              <a:t>The auditorium was jammed. A sweep of best cloths, old men in camphor-stinking black jackets that gnawed their underarms., women in silk and fine wools in colors of camel, cinnabar, cayenne, bronze, permission, periwinkle, Aztec red. Imported Italian pumps. Hair crimped and curled, lacquered into stiff clouds. Lipstick. Red circles of rouge. The men with shaved jowls, Neckties like wrapping paper, children in sugar pink and cream. The puff of scented bodies, a murmur like bees over a field. (</a:t>
            </a:r>
            <a:r>
              <a:rPr lang="en-US" sz="2800" dirty="0" err="1" smtClean="0"/>
              <a:t>Proulz</a:t>
            </a:r>
            <a:r>
              <a:rPr lang="en-US" sz="2800" dirty="0" smtClean="0"/>
              <a:t> 1993, 275-76</a:t>
            </a:r>
            <a:r>
              <a:rPr lang="en-US" sz="2800" dirty="0" smtClean="0"/>
              <a:t>)</a:t>
            </a:r>
          </a:p>
          <a:p>
            <a:pPr algn="just"/>
            <a:endParaRPr lang="en-US" sz="2800" dirty="0" smtClean="0"/>
          </a:p>
          <a:p>
            <a:pPr algn="just"/>
            <a:endParaRPr lang="en-US"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10" name="TextBox 9"/>
          <p:cNvSpPr txBox="1"/>
          <p:nvPr/>
        </p:nvSpPr>
        <p:spPr>
          <a:xfrm>
            <a:off x="457200" y="381000"/>
            <a:ext cx="8229600" cy="4401205"/>
          </a:xfrm>
          <a:prstGeom prst="rect">
            <a:avLst/>
          </a:prstGeom>
          <a:solidFill>
            <a:schemeClr val="bg1"/>
          </a:solidFill>
          <a:ln w="38100">
            <a:solidFill>
              <a:schemeClr val="tx1"/>
            </a:solidFill>
          </a:ln>
        </p:spPr>
        <p:txBody>
          <a:bodyPr wrap="square" rtlCol="0">
            <a:spAutoFit/>
          </a:bodyPr>
          <a:lstStyle/>
          <a:p>
            <a:endParaRPr lang="en-US" sz="1200" b="1" dirty="0">
              <a:solidFill>
                <a:prstClr val="black"/>
              </a:solidFill>
            </a:endParaRPr>
          </a:p>
          <a:p>
            <a:endParaRPr lang="en-US" sz="3200" b="1" dirty="0"/>
          </a:p>
          <a:p>
            <a:endParaRPr lang="en-US" sz="3200" b="1" dirty="0" smtClean="0"/>
          </a:p>
          <a:p>
            <a:endParaRPr lang="en-US" sz="3200" b="1" dirty="0"/>
          </a:p>
          <a:p>
            <a:endParaRPr lang="en-US" sz="3200" b="1" dirty="0" smtClean="0"/>
          </a:p>
          <a:p>
            <a:endParaRPr lang="en-US" sz="3200" b="1" dirty="0"/>
          </a:p>
          <a:p>
            <a:endParaRPr lang="en-US" sz="3200" b="1" dirty="0" smtClean="0"/>
          </a:p>
          <a:p>
            <a:endParaRPr lang="en-US" sz="3200" b="1" dirty="0"/>
          </a:p>
          <a:p>
            <a:endParaRPr lang="en-US" sz="3200" b="1" dirty="0" smtClean="0"/>
          </a:p>
          <a:p>
            <a:endParaRPr lang="en-US" sz="1200" b="1" dirty="0"/>
          </a:p>
        </p:txBody>
      </p:sp>
      <p:sp>
        <p:nvSpPr>
          <p:cNvPr id="3" name="TextBox 2"/>
          <p:cNvSpPr txBox="1"/>
          <p:nvPr/>
        </p:nvSpPr>
        <p:spPr>
          <a:xfrm>
            <a:off x="533400" y="381000"/>
            <a:ext cx="8077200" cy="5262979"/>
          </a:xfrm>
          <a:prstGeom prst="rect">
            <a:avLst/>
          </a:prstGeom>
          <a:noFill/>
        </p:spPr>
        <p:txBody>
          <a:bodyPr wrap="square" rtlCol="0">
            <a:spAutoFit/>
          </a:bodyPr>
          <a:lstStyle/>
          <a:p>
            <a:pPr algn="just"/>
            <a:r>
              <a:rPr lang="en-US" sz="2800" dirty="0" smtClean="0"/>
              <a:t>	“</a:t>
            </a:r>
            <a:r>
              <a:rPr lang="en-US" sz="2800" dirty="0" smtClean="0"/>
              <a:t>The </a:t>
            </a:r>
            <a:r>
              <a:rPr lang="en-US" sz="2800" dirty="0" smtClean="0">
                <a:solidFill>
                  <a:srgbClr val="0070C0"/>
                </a:solidFill>
              </a:rPr>
              <a:t>auditorium</a:t>
            </a:r>
            <a:r>
              <a:rPr lang="en-US" sz="2800" dirty="0" smtClean="0"/>
              <a:t> was jammed. A sweep of best </a:t>
            </a:r>
            <a:r>
              <a:rPr lang="en-US" sz="2800" dirty="0" smtClean="0">
                <a:solidFill>
                  <a:srgbClr val="0070C0"/>
                </a:solidFill>
              </a:rPr>
              <a:t>cloths</a:t>
            </a:r>
            <a:r>
              <a:rPr lang="en-US" sz="2800" dirty="0" smtClean="0"/>
              <a:t>, old </a:t>
            </a:r>
            <a:r>
              <a:rPr lang="en-US" sz="2800" dirty="0" smtClean="0">
                <a:solidFill>
                  <a:srgbClr val="0070C0"/>
                </a:solidFill>
              </a:rPr>
              <a:t>men</a:t>
            </a:r>
            <a:r>
              <a:rPr lang="en-US" sz="2800" dirty="0" smtClean="0"/>
              <a:t> in camphor-stinking black </a:t>
            </a:r>
            <a:r>
              <a:rPr lang="en-US" sz="2800" dirty="0" smtClean="0">
                <a:solidFill>
                  <a:srgbClr val="0070C0"/>
                </a:solidFill>
              </a:rPr>
              <a:t>jackets</a:t>
            </a:r>
            <a:r>
              <a:rPr lang="en-US" sz="2800" dirty="0" smtClean="0"/>
              <a:t> that gnawed their </a:t>
            </a:r>
            <a:r>
              <a:rPr lang="en-US" sz="2800" dirty="0" smtClean="0">
                <a:solidFill>
                  <a:srgbClr val="0070C0"/>
                </a:solidFill>
              </a:rPr>
              <a:t>underarms</a:t>
            </a:r>
            <a:r>
              <a:rPr lang="en-US" sz="2800" dirty="0" smtClean="0"/>
              <a:t>., </a:t>
            </a:r>
            <a:r>
              <a:rPr lang="en-US" sz="2800" dirty="0" smtClean="0">
                <a:solidFill>
                  <a:srgbClr val="0070C0"/>
                </a:solidFill>
              </a:rPr>
              <a:t>women</a:t>
            </a:r>
            <a:r>
              <a:rPr lang="en-US" sz="2800" dirty="0" smtClean="0"/>
              <a:t> in </a:t>
            </a:r>
            <a:r>
              <a:rPr lang="en-US" sz="2800" dirty="0" smtClean="0">
                <a:solidFill>
                  <a:srgbClr val="0070C0"/>
                </a:solidFill>
              </a:rPr>
              <a:t>silk</a:t>
            </a:r>
            <a:r>
              <a:rPr lang="en-US" sz="2800" dirty="0" smtClean="0"/>
              <a:t> and fine </a:t>
            </a:r>
            <a:r>
              <a:rPr lang="en-US" sz="2800" dirty="0" smtClean="0">
                <a:solidFill>
                  <a:srgbClr val="0070C0"/>
                </a:solidFill>
              </a:rPr>
              <a:t>wools</a:t>
            </a:r>
            <a:r>
              <a:rPr lang="en-US" sz="2800" dirty="0" smtClean="0"/>
              <a:t> in </a:t>
            </a:r>
            <a:r>
              <a:rPr lang="en-US" sz="2800" dirty="0" smtClean="0">
                <a:solidFill>
                  <a:srgbClr val="0070C0"/>
                </a:solidFill>
              </a:rPr>
              <a:t>colors</a:t>
            </a:r>
            <a:r>
              <a:rPr lang="en-US" sz="2800" dirty="0" smtClean="0"/>
              <a:t> of </a:t>
            </a:r>
            <a:r>
              <a:rPr lang="en-US" sz="2800" dirty="0" smtClean="0">
                <a:solidFill>
                  <a:srgbClr val="0070C0"/>
                </a:solidFill>
              </a:rPr>
              <a:t>camel</a:t>
            </a:r>
            <a:r>
              <a:rPr lang="en-US" sz="2800" dirty="0" smtClean="0"/>
              <a:t>, </a:t>
            </a:r>
            <a:r>
              <a:rPr lang="en-US" sz="2800" dirty="0" smtClean="0">
                <a:solidFill>
                  <a:srgbClr val="0070C0"/>
                </a:solidFill>
              </a:rPr>
              <a:t>cinnabar</a:t>
            </a:r>
            <a:r>
              <a:rPr lang="en-US" sz="2800" dirty="0" smtClean="0"/>
              <a:t>, </a:t>
            </a:r>
            <a:r>
              <a:rPr lang="en-US" sz="2800" dirty="0" smtClean="0">
                <a:solidFill>
                  <a:srgbClr val="0070C0"/>
                </a:solidFill>
              </a:rPr>
              <a:t>cayenne</a:t>
            </a:r>
            <a:r>
              <a:rPr lang="en-US" sz="2800" dirty="0" smtClean="0"/>
              <a:t>, </a:t>
            </a:r>
            <a:r>
              <a:rPr lang="en-US" sz="2800" dirty="0" smtClean="0">
                <a:solidFill>
                  <a:srgbClr val="0070C0"/>
                </a:solidFill>
              </a:rPr>
              <a:t>bronze</a:t>
            </a:r>
            <a:r>
              <a:rPr lang="en-US" sz="2800" dirty="0" smtClean="0"/>
              <a:t>, </a:t>
            </a:r>
            <a:r>
              <a:rPr lang="en-US" sz="2800" dirty="0" smtClean="0">
                <a:solidFill>
                  <a:srgbClr val="0070C0"/>
                </a:solidFill>
              </a:rPr>
              <a:t>permission</a:t>
            </a:r>
            <a:r>
              <a:rPr lang="en-US" sz="2800" dirty="0" smtClean="0"/>
              <a:t>, </a:t>
            </a:r>
            <a:r>
              <a:rPr lang="en-US" sz="2800" dirty="0" smtClean="0">
                <a:solidFill>
                  <a:srgbClr val="0070C0"/>
                </a:solidFill>
              </a:rPr>
              <a:t>periwinkle</a:t>
            </a:r>
            <a:r>
              <a:rPr lang="en-US" sz="2800" dirty="0" smtClean="0"/>
              <a:t>, </a:t>
            </a:r>
            <a:r>
              <a:rPr lang="en-US" sz="2800" dirty="0" smtClean="0">
                <a:solidFill>
                  <a:srgbClr val="0070C0"/>
                </a:solidFill>
              </a:rPr>
              <a:t>Aztec</a:t>
            </a:r>
            <a:r>
              <a:rPr lang="en-US" sz="2800" dirty="0" smtClean="0"/>
              <a:t> </a:t>
            </a:r>
            <a:r>
              <a:rPr lang="en-US" sz="2800" dirty="0" smtClean="0">
                <a:solidFill>
                  <a:srgbClr val="0070C0"/>
                </a:solidFill>
              </a:rPr>
              <a:t>red</a:t>
            </a:r>
            <a:r>
              <a:rPr lang="en-US" sz="2800" dirty="0" smtClean="0"/>
              <a:t>. Imported Italian </a:t>
            </a:r>
            <a:r>
              <a:rPr lang="en-US" sz="2800" dirty="0" smtClean="0">
                <a:solidFill>
                  <a:srgbClr val="0070C0"/>
                </a:solidFill>
              </a:rPr>
              <a:t>pumps</a:t>
            </a:r>
            <a:r>
              <a:rPr lang="en-US" sz="2800" dirty="0" smtClean="0"/>
              <a:t>. </a:t>
            </a:r>
            <a:r>
              <a:rPr lang="en-US" sz="2800" dirty="0" smtClean="0">
                <a:solidFill>
                  <a:srgbClr val="0070C0"/>
                </a:solidFill>
              </a:rPr>
              <a:t>Hair</a:t>
            </a:r>
            <a:r>
              <a:rPr lang="en-US" sz="2800" dirty="0" smtClean="0"/>
              <a:t> crimped and curled, lacquered into stiff </a:t>
            </a:r>
            <a:r>
              <a:rPr lang="en-US" sz="2800" dirty="0" smtClean="0">
                <a:solidFill>
                  <a:srgbClr val="0070C0"/>
                </a:solidFill>
              </a:rPr>
              <a:t>clouds</a:t>
            </a:r>
            <a:r>
              <a:rPr lang="en-US" sz="2800" dirty="0" smtClean="0"/>
              <a:t>. </a:t>
            </a:r>
            <a:r>
              <a:rPr lang="en-US" sz="2800" dirty="0" smtClean="0">
                <a:solidFill>
                  <a:srgbClr val="0070C0"/>
                </a:solidFill>
              </a:rPr>
              <a:t>Lipstick</a:t>
            </a:r>
            <a:r>
              <a:rPr lang="en-US" sz="2800" dirty="0" smtClean="0"/>
              <a:t>. </a:t>
            </a:r>
            <a:r>
              <a:rPr lang="en-US" sz="2800" dirty="0" smtClean="0">
                <a:solidFill>
                  <a:srgbClr val="0070C0"/>
                </a:solidFill>
              </a:rPr>
              <a:t>Red circles</a:t>
            </a:r>
            <a:r>
              <a:rPr lang="en-US" sz="2800" dirty="0" smtClean="0"/>
              <a:t> of </a:t>
            </a:r>
            <a:r>
              <a:rPr lang="en-US" sz="2800" dirty="0" smtClean="0">
                <a:solidFill>
                  <a:srgbClr val="0070C0"/>
                </a:solidFill>
              </a:rPr>
              <a:t>rouge</a:t>
            </a:r>
            <a:r>
              <a:rPr lang="en-US" sz="2800" dirty="0" smtClean="0"/>
              <a:t>. The </a:t>
            </a:r>
            <a:r>
              <a:rPr lang="en-US" sz="2800" dirty="0" smtClean="0">
                <a:solidFill>
                  <a:srgbClr val="0070C0"/>
                </a:solidFill>
              </a:rPr>
              <a:t>men</a:t>
            </a:r>
            <a:r>
              <a:rPr lang="en-US" sz="2800" dirty="0" smtClean="0"/>
              <a:t> with shaved </a:t>
            </a:r>
            <a:r>
              <a:rPr lang="en-US" sz="2800" dirty="0" smtClean="0">
                <a:solidFill>
                  <a:srgbClr val="0070C0"/>
                </a:solidFill>
              </a:rPr>
              <a:t>jowls</a:t>
            </a:r>
            <a:r>
              <a:rPr lang="en-US" sz="2800" dirty="0" smtClean="0"/>
              <a:t>, </a:t>
            </a:r>
            <a:r>
              <a:rPr lang="en-US" sz="2800" dirty="0" smtClean="0">
                <a:solidFill>
                  <a:srgbClr val="0070C0"/>
                </a:solidFill>
              </a:rPr>
              <a:t>Neckties</a:t>
            </a:r>
            <a:r>
              <a:rPr lang="en-US" sz="2800" dirty="0" smtClean="0"/>
              <a:t> like wrapping </a:t>
            </a:r>
            <a:r>
              <a:rPr lang="en-US" sz="2800" dirty="0" smtClean="0">
                <a:solidFill>
                  <a:srgbClr val="0070C0"/>
                </a:solidFill>
              </a:rPr>
              <a:t>paper</a:t>
            </a:r>
            <a:r>
              <a:rPr lang="en-US" sz="2800" dirty="0" smtClean="0"/>
              <a:t>, </a:t>
            </a:r>
            <a:r>
              <a:rPr lang="en-US" sz="2800" dirty="0" smtClean="0">
                <a:solidFill>
                  <a:srgbClr val="0070C0"/>
                </a:solidFill>
              </a:rPr>
              <a:t>children</a:t>
            </a:r>
            <a:r>
              <a:rPr lang="en-US" sz="2800" dirty="0" smtClean="0"/>
              <a:t> in sugar </a:t>
            </a:r>
            <a:r>
              <a:rPr lang="en-US" sz="2800" dirty="0" smtClean="0">
                <a:solidFill>
                  <a:srgbClr val="0070C0"/>
                </a:solidFill>
              </a:rPr>
              <a:t>pink</a:t>
            </a:r>
            <a:r>
              <a:rPr lang="en-US" sz="2800" dirty="0" smtClean="0"/>
              <a:t> and </a:t>
            </a:r>
            <a:r>
              <a:rPr lang="en-US" sz="2800" dirty="0" smtClean="0">
                <a:solidFill>
                  <a:srgbClr val="0070C0"/>
                </a:solidFill>
              </a:rPr>
              <a:t>cream</a:t>
            </a:r>
            <a:r>
              <a:rPr lang="en-US" sz="2800" dirty="0" smtClean="0"/>
              <a:t>. The </a:t>
            </a:r>
            <a:r>
              <a:rPr lang="en-US" sz="2800" dirty="0" smtClean="0">
                <a:solidFill>
                  <a:srgbClr val="0070C0"/>
                </a:solidFill>
              </a:rPr>
              <a:t>puff</a:t>
            </a:r>
            <a:r>
              <a:rPr lang="en-US" sz="2800" dirty="0" smtClean="0"/>
              <a:t> of scented </a:t>
            </a:r>
            <a:r>
              <a:rPr lang="en-US" sz="2800" dirty="0" smtClean="0">
                <a:solidFill>
                  <a:srgbClr val="0070C0"/>
                </a:solidFill>
              </a:rPr>
              <a:t>bodies</a:t>
            </a:r>
            <a:r>
              <a:rPr lang="en-US" sz="2800" dirty="0" smtClean="0"/>
              <a:t>, a </a:t>
            </a:r>
            <a:r>
              <a:rPr lang="en-US" sz="2800" dirty="0" smtClean="0">
                <a:solidFill>
                  <a:srgbClr val="0070C0"/>
                </a:solidFill>
              </a:rPr>
              <a:t>murmur </a:t>
            </a:r>
            <a:r>
              <a:rPr lang="en-US" sz="2800" dirty="0" smtClean="0"/>
              <a:t>like </a:t>
            </a:r>
            <a:r>
              <a:rPr lang="en-US" sz="2800" dirty="0" smtClean="0">
                <a:solidFill>
                  <a:srgbClr val="0070C0"/>
                </a:solidFill>
              </a:rPr>
              <a:t>bees</a:t>
            </a:r>
            <a:r>
              <a:rPr lang="en-US" sz="2800" dirty="0" smtClean="0"/>
              <a:t> over a </a:t>
            </a:r>
            <a:r>
              <a:rPr lang="en-US" sz="2800" dirty="0" smtClean="0">
                <a:solidFill>
                  <a:srgbClr val="0070C0"/>
                </a:solidFill>
              </a:rPr>
              <a:t>field</a:t>
            </a:r>
            <a:r>
              <a:rPr lang="en-US" sz="2800" dirty="0" smtClean="0"/>
              <a:t>. (</a:t>
            </a:r>
            <a:r>
              <a:rPr lang="en-US" sz="2800" dirty="0" err="1" smtClean="0"/>
              <a:t>Proulz</a:t>
            </a:r>
            <a:r>
              <a:rPr lang="en-US" sz="2800" dirty="0" smtClean="0"/>
              <a:t> 1993, 275-76</a:t>
            </a:r>
            <a:r>
              <a:rPr lang="en-US" sz="2800" dirty="0" smtClean="0"/>
              <a:t>)</a:t>
            </a:r>
          </a:p>
          <a:p>
            <a:pPr algn="just"/>
            <a:endParaRPr lang="en-US" sz="2800" dirty="0" smtClean="0"/>
          </a:p>
          <a:p>
            <a:pPr algn="just"/>
            <a:endParaRPr lang="en-US" sz="2800" dirty="0"/>
          </a:p>
        </p:txBody>
      </p:sp>
      <p:sp>
        <p:nvSpPr>
          <p:cNvPr id="4" name="TextBox 3"/>
          <p:cNvSpPr txBox="1"/>
          <p:nvPr/>
        </p:nvSpPr>
        <p:spPr>
          <a:xfrm>
            <a:off x="0" y="5486400"/>
            <a:ext cx="9144000" cy="769441"/>
          </a:xfrm>
          <a:prstGeom prst="rect">
            <a:avLst/>
          </a:prstGeom>
          <a:noFill/>
        </p:spPr>
        <p:txBody>
          <a:bodyPr wrap="square" rtlCol="0">
            <a:spAutoFit/>
          </a:bodyPr>
          <a:lstStyle/>
          <a:p>
            <a:pPr algn="ctr"/>
            <a:r>
              <a:rPr lang="en-US" sz="4400" dirty="0" smtClean="0"/>
              <a:t>Noun = Person, Place, or Thing</a:t>
            </a:r>
            <a:endParaRPr lang="en-US" sz="4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10" name="TextBox 9"/>
          <p:cNvSpPr txBox="1"/>
          <p:nvPr/>
        </p:nvSpPr>
        <p:spPr>
          <a:xfrm>
            <a:off x="457200" y="381000"/>
            <a:ext cx="8229600" cy="4401205"/>
          </a:xfrm>
          <a:prstGeom prst="rect">
            <a:avLst/>
          </a:prstGeom>
          <a:solidFill>
            <a:schemeClr val="bg1"/>
          </a:solidFill>
          <a:ln w="38100">
            <a:solidFill>
              <a:schemeClr val="tx1"/>
            </a:solidFill>
          </a:ln>
        </p:spPr>
        <p:txBody>
          <a:bodyPr wrap="square" rtlCol="0">
            <a:spAutoFit/>
          </a:bodyPr>
          <a:lstStyle/>
          <a:p>
            <a:endParaRPr lang="en-US" sz="1200" b="1" dirty="0">
              <a:solidFill>
                <a:prstClr val="black"/>
              </a:solidFill>
            </a:endParaRPr>
          </a:p>
          <a:p>
            <a:endParaRPr lang="en-US" sz="3200" b="1" dirty="0"/>
          </a:p>
          <a:p>
            <a:endParaRPr lang="en-US" sz="3200" b="1" dirty="0" smtClean="0"/>
          </a:p>
          <a:p>
            <a:endParaRPr lang="en-US" sz="3200" b="1" dirty="0"/>
          </a:p>
          <a:p>
            <a:endParaRPr lang="en-US" sz="3200" b="1" dirty="0" smtClean="0"/>
          </a:p>
          <a:p>
            <a:endParaRPr lang="en-US" sz="3200" b="1" dirty="0"/>
          </a:p>
          <a:p>
            <a:endParaRPr lang="en-US" sz="3200" b="1" dirty="0" smtClean="0"/>
          </a:p>
          <a:p>
            <a:endParaRPr lang="en-US" sz="3200" b="1" dirty="0"/>
          </a:p>
          <a:p>
            <a:endParaRPr lang="en-US" sz="3200" b="1" dirty="0" smtClean="0"/>
          </a:p>
          <a:p>
            <a:endParaRPr lang="en-US" sz="1200" b="1" dirty="0"/>
          </a:p>
        </p:txBody>
      </p:sp>
      <p:sp>
        <p:nvSpPr>
          <p:cNvPr id="3" name="TextBox 2"/>
          <p:cNvSpPr txBox="1"/>
          <p:nvPr/>
        </p:nvSpPr>
        <p:spPr>
          <a:xfrm>
            <a:off x="533400" y="381000"/>
            <a:ext cx="8077200" cy="5262979"/>
          </a:xfrm>
          <a:prstGeom prst="rect">
            <a:avLst/>
          </a:prstGeom>
          <a:noFill/>
        </p:spPr>
        <p:txBody>
          <a:bodyPr wrap="square" rtlCol="0">
            <a:spAutoFit/>
          </a:bodyPr>
          <a:lstStyle/>
          <a:p>
            <a:pPr algn="just"/>
            <a:r>
              <a:rPr lang="en-US" sz="2800" dirty="0" smtClean="0"/>
              <a:t>	“</a:t>
            </a:r>
            <a:r>
              <a:rPr lang="en-US" sz="2800" dirty="0" smtClean="0">
                <a:solidFill>
                  <a:srgbClr val="0070C0"/>
                </a:solidFill>
              </a:rPr>
              <a:t>The auditorium </a:t>
            </a:r>
            <a:r>
              <a:rPr lang="en-US" sz="2800" dirty="0" smtClean="0"/>
              <a:t>was jammed. </a:t>
            </a:r>
            <a:r>
              <a:rPr lang="en-US" sz="2800" dirty="0" smtClean="0">
                <a:solidFill>
                  <a:srgbClr val="0070C0"/>
                </a:solidFill>
              </a:rPr>
              <a:t>A sweep of best cloths, old men in camphor-stinking black jackets that gnawed their underarms., women in silk and fine wools in colors of camel, cinnabar, cayenne, bronze, permission, periwinkle, Aztec red. Imported Italian pumps. Hair crimped and curled, lacquered into stiff clouds. Lipstick. Red circles of rouge. The men with shaved jowls, Neckties like wrapping paper, children in sugar pink and cream. The puff of scented bodies, a murmur like bees over a field. </a:t>
            </a:r>
            <a:r>
              <a:rPr lang="en-US" sz="2800" dirty="0" smtClean="0"/>
              <a:t>(</a:t>
            </a:r>
            <a:r>
              <a:rPr lang="en-US" sz="2800" dirty="0" err="1" smtClean="0"/>
              <a:t>Proulz</a:t>
            </a:r>
            <a:r>
              <a:rPr lang="en-US" sz="2800" dirty="0" smtClean="0"/>
              <a:t> 1993, 275-76</a:t>
            </a:r>
            <a:r>
              <a:rPr lang="en-US" sz="2800" dirty="0" smtClean="0"/>
              <a:t>)</a:t>
            </a:r>
          </a:p>
          <a:p>
            <a:pPr algn="just"/>
            <a:endParaRPr lang="en-US" sz="2800" dirty="0" smtClean="0"/>
          </a:p>
          <a:p>
            <a:pPr algn="just"/>
            <a:endParaRPr lang="en-US" sz="2800" dirty="0"/>
          </a:p>
        </p:txBody>
      </p:sp>
      <p:sp>
        <p:nvSpPr>
          <p:cNvPr id="4" name="Rectangle 3"/>
          <p:cNvSpPr/>
          <p:nvPr/>
        </p:nvSpPr>
        <p:spPr>
          <a:xfrm>
            <a:off x="457200" y="5029200"/>
            <a:ext cx="8686800" cy="1569660"/>
          </a:xfrm>
          <a:prstGeom prst="rect">
            <a:avLst/>
          </a:prstGeom>
        </p:spPr>
        <p:txBody>
          <a:bodyPr wrap="square">
            <a:spAutoFit/>
          </a:bodyPr>
          <a:lstStyle/>
          <a:p>
            <a:r>
              <a:rPr lang="en-US" sz="3200" dirty="0" smtClean="0"/>
              <a:t>A </a:t>
            </a:r>
            <a:r>
              <a:rPr lang="en-US" sz="3200" b="1" dirty="0" smtClean="0"/>
              <a:t>noun phrase </a:t>
            </a:r>
            <a:r>
              <a:rPr lang="en-US" sz="3200" dirty="0" smtClean="0"/>
              <a:t>is a phrase that </a:t>
            </a:r>
            <a:r>
              <a:rPr lang="en-US" sz="3200" b="1" dirty="0" smtClean="0"/>
              <a:t>plays the role of a noun</a:t>
            </a:r>
            <a:r>
              <a:rPr lang="en-US" sz="3200" dirty="0" smtClean="0"/>
              <a:t>. The head word in a noun phrase will be a noun or a pronoun.</a:t>
            </a:r>
            <a:endParaRPr lang="en-US"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10" name="TextBox 9"/>
          <p:cNvSpPr txBox="1"/>
          <p:nvPr/>
        </p:nvSpPr>
        <p:spPr>
          <a:xfrm>
            <a:off x="457200" y="413802"/>
            <a:ext cx="8229600" cy="5016758"/>
          </a:xfrm>
          <a:prstGeom prst="rect">
            <a:avLst/>
          </a:prstGeom>
          <a:solidFill>
            <a:schemeClr val="bg1"/>
          </a:solidFill>
          <a:ln w="38100">
            <a:solidFill>
              <a:schemeClr val="tx1"/>
            </a:solidFill>
          </a:ln>
        </p:spPr>
        <p:txBody>
          <a:bodyPr wrap="square" rtlCol="0">
            <a:spAutoFit/>
          </a:bodyPr>
          <a:lstStyle/>
          <a:p>
            <a:endParaRPr lang="en-US" sz="1200" b="1" dirty="0">
              <a:solidFill>
                <a:prstClr val="black"/>
              </a:solidFill>
            </a:endParaRPr>
          </a:p>
          <a:p>
            <a:pPr algn="ctr"/>
            <a:r>
              <a:rPr lang="en-US" sz="3200" b="1" dirty="0" smtClean="0"/>
              <a:t>Let’s Make a Lists</a:t>
            </a:r>
            <a:r>
              <a:rPr lang="en-US" sz="3200" b="1" dirty="0" smtClean="0"/>
              <a:t>:</a:t>
            </a:r>
          </a:p>
          <a:p>
            <a:pPr algn="ctr"/>
            <a:endParaRPr lang="en-US" sz="3200" b="1" dirty="0" smtClean="0"/>
          </a:p>
          <a:p>
            <a:pPr algn="just"/>
            <a:r>
              <a:rPr lang="en-US" sz="2800" b="1" dirty="0" smtClean="0"/>
              <a:t>Using a piece of scratch paper, select a place that you might use for the setting of a story. Example: a classroom, a city park, your bedroom, a purse or wallet, or some other environment.  Then, write a “list” in paragraph form that names all of the things that you might find in that setting. </a:t>
            </a:r>
            <a:endParaRPr lang="en-US" sz="3200" b="1" dirty="0" smtClean="0"/>
          </a:p>
          <a:p>
            <a:endParaRPr lang="en-US" sz="3200" b="1" dirty="0"/>
          </a:p>
          <a:p>
            <a:endParaRPr lang="en-US" sz="3200" b="1" dirty="0" smtClean="0"/>
          </a:p>
          <a:p>
            <a:endParaRPr lang="en-US" sz="1200"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TotalTime>
  <Words>324</Words>
  <Application>Microsoft Office PowerPoint</Application>
  <PresentationFormat>On-screen Show (4:3)</PresentationFormat>
  <Paragraphs>81</Paragraphs>
  <Slides>9</Slides>
  <Notes>0</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Office Theme</vt:lpstr>
      <vt:lpstr>1_Office Theme</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TEST</dc:creator>
  <cp:lastModifiedBy>TEST</cp:lastModifiedBy>
  <cp:revision>3</cp:revision>
  <dcterms:created xsi:type="dcterms:W3CDTF">2015-03-08T23:06:55Z</dcterms:created>
  <dcterms:modified xsi:type="dcterms:W3CDTF">2015-03-09T01:49:56Z</dcterms:modified>
</cp:coreProperties>
</file>